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l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l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l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l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l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l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l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l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76672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605575"/>
              <a:satOff val="15655"/>
              <a:lumOff val="22628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7AAA9"/>
              </a:solidFill>
              <a:prstDash val="solid"/>
              <a:miter lim="400000"/>
            </a:ln>
          </a:left>
          <a:right>
            <a:ln w="12700" cap="flat">
              <a:solidFill>
                <a:srgbClr val="A7AA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7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7AA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711200" y="2197100"/>
            <a:ext cx="115824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pc="-82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711200" y="5334000"/>
            <a:ext cx="11582400" cy="1455526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Author and Date"/>
          <p:cNvSpPr txBox="1"/>
          <p:nvPr>
            <p:ph type="body" sz="quarter" idx="21" hasCustomPrompt="1"/>
          </p:nvPr>
        </p:nvSpPr>
        <p:spPr>
          <a:xfrm>
            <a:off x="711200" y="8410816"/>
            <a:ext cx="11582400" cy="429261"/>
          </a:xfrm>
          <a:prstGeom prst="rect">
            <a:avLst/>
          </a:prstGeom>
        </p:spPr>
        <p:txBody>
          <a:bodyPr/>
          <a:lstStyle>
            <a:lvl1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pc="-1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Body Level One…"/>
          <p:cNvSpPr txBox="1"/>
          <p:nvPr>
            <p:ph type="body" idx="1" hasCustomPrompt="1"/>
          </p:nvPr>
        </p:nvSpPr>
        <p:spPr>
          <a:xfrm>
            <a:off x="711200" y="2451100"/>
            <a:ext cx="11582400" cy="4445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/>
          <p:nvPr>
            <p:ph type="body" sz="half" idx="1" hasCustomPrompt="1"/>
          </p:nvPr>
        </p:nvSpPr>
        <p:spPr>
          <a:xfrm>
            <a:off x="711200" y="1926083"/>
            <a:ext cx="11582400" cy="4157038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Fact information"/>
          <p:cNvSpPr txBox="1"/>
          <p:nvPr>
            <p:ph type="body" sz="quarter" idx="21" hasCustomPrompt="1"/>
          </p:nvPr>
        </p:nvSpPr>
        <p:spPr>
          <a:xfrm>
            <a:off x="711200" y="562540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711200" y="7191692"/>
            <a:ext cx="11582400" cy="630937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7" name="Body Level One…"/>
          <p:cNvSpPr txBox="1"/>
          <p:nvPr>
            <p:ph type="body" sz="half" idx="1" hasCustomPrompt="1"/>
          </p:nvPr>
        </p:nvSpPr>
        <p:spPr>
          <a:xfrm>
            <a:off x="711200" y="2743200"/>
            <a:ext cx="11582400" cy="3619500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ea against sky at sunset 1"/>
          <p:cNvSpPr/>
          <p:nvPr>
            <p:ph type="pic" sz="quarter" idx="21"/>
          </p:nvPr>
        </p:nvSpPr>
        <p:spPr>
          <a:xfrm>
            <a:off x="6598373" y="762000"/>
            <a:ext cx="5715001" cy="3809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each and sea at sunset"/>
          <p:cNvSpPr/>
          <p:nvPr>
            <p:ph type="pic" idx="22"/>
          </p:nvPr>
        </p:nvSpPr>
        <p:spPr>
          <a:xfrm>
            <a:off x="-2387600" y="762000"/>
            <a:ext cx="11887200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ea against sky at sunset 2"/>
          <p:cNvSpPr/>
          <p:nvPr>
            <p:ph type="pic" sz="half" idx="23"/>
          </p:nvPr>
        </p:nvSpPr>
        <p:spPr>
          <a:xfrm>
            <a:off x="6661873" y="3637404"/>
            <a:ext cx="5588001" cy="62821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49238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each and sea at sunset"/>
          <p:cNvSpPr/>
          <p:nvPr>
            <p:ph type="pic" idx="21"/>
          </p:nvPr>
        </p:nvSpPr>
        <p:spPr>
          <a:xfrm>
            <a:off x="558800" y="762000"/>
            <a:ext cx="11887200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Dariush Abtahi, MD, Assistant Professor of Anesthesia, Shahid Beheshti University of Medical Science , Imam Hossein General Hospital, Tehran, Iran"/>
          <p:cNvSpPr txBox="1"/>
          <p:nvPr/>
        </p:nvSpPr>
        <p:spPr>
          <a:xfrm rot="16200000">
            <a:off x="-1073103" y="8186522"/>
            <a:ext cx="2729180" cy="152020"/>
          </a:xfrm>
          <a:prstGeom prst="rect">
            <a:avLst/>
          </a:prstGeom>
          <a:solidFill>
            <a:schemeClr val="accent2">
              <a:hueOff val="240640"/>
              <a:satOff val="2542"/>
              <a:lumOff val="-1319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1130300">
              <a:lnSpc>
                <a:spcPct val="100000"/>
              </a:lnSpc>
              <a:defRPr sz="3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Dariush Abtahi, MD, Assistant Professor of Anesthesia, Shahid Beheshti University of Medical Science , Imam Hossein General Hospital, Tehran, Iran</a:t>
            </a:r>
          </a:p>
        </p:txBody>
      </p:sp>
      <p:sp>
        <p:nvSpPr>
          <p:cNvPr id="1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/>
          <p:nvPr>
            <p:ph type="pic" idx="21"/>
          </p:nvPr>
        </p:nvSpPr>
        <p:spPr>
          <a:xfrm>
            <a:off x="-1320800" y="-596900"/>
            <a:ext cx="15633700" cy="10422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711200" y="2197100"/>
            <a:ext cx="115824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pc="-82" sz="82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711200" y="5334000"/>
            <a:ext cx="11582400" cy="1457152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711200" y="8407400"/>
            <a:ext cx="11582400" cy="429260"/>
          </a:xfrm>
          <a:prstGeom prst="rect">
            <a:avLst/>
          </a:prstGeom>
        </p:spPr>
        <p:txBody>
          <a:bodyPr/>
          <a:lstStyle>
            <a:lvl1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pc="-19" sz="2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>
            <a:lvl1pPr defTabSz="584200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a against sky at sunset"/>
          <p:cNvSpPr/>
          <p:nvPr>
            <p:ph type="pic" idx="21"/>
          </p:nvPr>
        </p:nvSpPr>
        <p:spPr>
          <a:xfrm>
            <a:off x="3427686" y="762000"/>
            <a:ext cx="11889828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711406" y="2851794"/>
            <a:ext cx="5058553" cy="208850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711406" y="4775200"/>
            <a:ext cx="5058553" cy="3911600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7912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707744" y="369937"/>
            <a:ext cx="5054071" cy="203036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711200" y="3412066"/>
            <a:ext cx="5054600" cy="5267095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lide Subtitle"/>
          <p:cNvSpPr txBox="1"/>
          <p:nvPr>
            <p:ph type="body" sz="quarter" idx="21" hasCustomPrompt="1"/>
          </p:nvPr>
        </p:nvSpPr>
        <p:spPr>
          <a:xfrm>
            <a:off x="711200" y="2268982"/>
            <a:ext cx="5054600" cy="630937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Sea against sky at sunset"/>
          <p:cNvSpPr/>
          <p:nvPr>
            <p:ph type="pic" idx="22"/>
          </p:nvPr>
        </p:nvSpPr>
        <p:spPr>
          <a:xfrm>
            <a:off x="5848049" y="762000"/>
            <a:ext cx="7049102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711200" y="2451100"/>
            <a:ext cx="11582400" cy="44450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80000"/>
              </a:lnSpc>
              <a:defRPr spc="-82" sz="82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711200" y="393700"/>
            <a:ext cx="11582400" cy="1168400"/>
          </a:xfrm>
          <a:prstGeom prst="rect">
            <a:avLst/>
          </a:prstGeom>
        </p:spPr>
        <p:txBody>
          <a:bodyPr anchor="ctr"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Dariush Abtahi, MD, Assistant Professor of Anesthesia, Shahid Beheshti University of Medical Science , Imam Hossein General Hospital, Tehran, Iran"/>
          <p:cNvSpPr txBox="1"/>
          <p:nvPr/>
        </p:nvSpPr>
        <p:spPr>
          <a:xfrm rot="16200000">
            <a:off x="-1073103" y="8186522"/>
            <a:ext cx="2729180" cy="152020"/>
          </a:xfrm>
          <a:prstGeom prst="rect">
            <a:avLst/>
          </a:prstGeom>
          <a:solidFill>
            <a:schemeClr val="accent2">
              <a:hueOff val="240640"/>
              <a:satOff val="2542"/>
              <a:lumOff val="-1319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1130300">
              <a:lnSpc>
                <a:spcPct val="100000"/>
              </a:lnSpc>
              <a:defRPr sz="3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Dariush Abtahi, MD, Assistant Professor of Anesthesia, Shahid Beheshti University of Medical Science , Imam Hossein General Hospital, Tehran, Iran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 txBox="1"/>
          <p:nvPr>
            <p:ph type="body" idx="1" hasCustomPrompt="1"/>
          </p:nvPr>
        </p:nvSpPr>
        <p:spPr>
          <a:xfrm>
            <a:off x="711200" y="2997518"/>
            <a:ext cx="11582400" cy="6045201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Agenda Title"/>
          <p:cNvSpPr txBox="1"/>
          <p:nvPr>
            <p:ph type="title" hasCustomPrompt="1"/>
          </p:nvPr>
        </p:nvSpPr>
        <p:spPr>
          <a:xfrm>
            <a:off x="711200" y="393700"/>
            <a:ext cx="11582400" cy="11684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91" name="Agenda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711200" y="2997200"/>
            <a:ext cx="11582400" cy="604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711200" y="397933"/>
            <a:ext cx="1158240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5851" y="9118599"/>
            <a:ext cx="306325" cy="32842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1739900">
              <a:lnSpc>
                <a:spcPct val="100000"/>
              </a:lnSpc>
              <a:defRPr sz="14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3937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7874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1811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15748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19685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23622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27559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31496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35433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drdariush.me/PowerPoints/Obstetric%20Airway%20Management.pptx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14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Relationship Id="rId3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hyperlink" Target="https://das.uk.com/guidelines/obstetric_airway_guidelines_2015" TargetMode="External"/><Relationship Id="rId4" Type="http://schemas.openxmlformats.org/officeDocument/2006/relationships/hyperlink" Target="https://resources.wfsahq.org/atotw/obstetric-airway-management/" TargetMode="External"/><Relationship Id="rId5" Type="http://schemas.openxmlformats.org/officeDocument/2006/relationships/hyperlink" Target="https://clinicalexcellence.qld.gov.au/priority-areas/clinician-engagement/statewide-clinical-networks/anaesthesia-and-perioperative-1" TargetMode="External"/><Relationship Id="rId6" Type="http://schemas.openxmlformats.org/officeDocument/2006/relationships/hyperlink" Target="https://doi.org/10.1186/s40560-016-0174-z" TargetMode="Externa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clinicalexcellence.qld.gov.au/sites/default/files/docs/clinical-networks/difficult-airway-alert.pdf" TargetMode="External"/><Relationship Id="rId3" Type="http://schemas.openxmlformats.org/officeDocument/2006/relationships/hyperlink" Target="https://clinicalexcellence.qld.gov.au/sites/default/files/docs/clinical-networks/difficult-airway-alert-support.pdf" TargetMode="External"/><Relationship Id="rId4" Type="http://schemas.openxmlformats.org/officeDocument/2006/relationships/image" Target="../media/image1.tif"/><Relationship Id="rId5" Type="http://schemas.openxmlformats.org/officeDocument/2006/relationships/image" Target="../media/image2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Obstetric Airway Managemen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Obstetric Airway Management</a:t>
            </a:r>
          </a:p>
        </p:txBody>
      </p:sp>
      <p:sp>
        <p:nvSpPr>
          <p:cNvPr id="154" name="Dariush Abtahi, MD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08940">
              <a:defRPr spc="-26" sz="2660"/>
            </a:pPr>
            <a:r>
              <a:t>Dariush Abtahi, MD</a:t>
            </a:r>
          </a:p>
          <a:p>
            <a:pPr defTabSz="408940">
              <a:defRPr spc="-26" sz="2660"/>
            </a:pPr>
            <a:r>
              <a:t>Assistant Professor of Anesthesia, SBMU</a:t>
            </a:r>
          </a:p>
          <a:p>
            <a:pPr defTabSz="408940">
              <a:defRPr spc="-26" sz="2660"/>
            </a:pPr>
            <a:r>
              <a:t>Imam Hossein General Hospital</a:t>
            </a:r>
          </a:p>
        </p:txBody>
      </p:sp>
      <p:sp>
        <p:nvSpPr>
          <p:cNvPr id="155" name="http://drdariush.me/PowerPoints/Obstetric%20Airway%20Management.pptx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rtl="1">
              <a:defRPr/>
            </a:pPr>
            <a:r>
              <a:rPr u="sng">
                <a:hlinkClick r:id="rId2" invalidUrl="" action="" tgtFrame="" tooltip="" history="1" highlightClick="0" endSnd="0"/>
              </a:rPr>
              <a:t>http://drdariush.me/PowerPoints/Obstetric%20Airway%20Management.pptx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RACTICAL APPROACH TO OBSTETRIC AIRWAY 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74344">
              <a:defRPr spc="-32" sz="3248"/>
            </a:lvl1pPr>
          </a:lstStyle>
          <a:p>
            <a:pPr/>
            <a:r>
              <a:t>PRACTICAL APPROACH TO OBSTETRIC AIRWAY MANAGEMENT</a:t>
            </a:r>
          </a:p>
        </p:txBody>
      </p:sp>
      <p:sp>
        <p:nvSpPr>
          <p:cNvPr id="210" name="Patient Positioning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Patient Positioning</a:t>
            </a:r>
          </a:p>
        </p:txBody>
      </p:sp>
      <p:sp>
        <p:nvSpPr>
          <p:cNvPr id="211" name="Optimal patient positioning: essential prior to induction of GA"/>
          <p:cNvSpPr txBox="1"/>
          <p:nvPr/>
        </p:nvSpPr>
        <p:spPr>
          <a:xfrm>
            <a:off x="711199" y="2875702"/>
            <a:ext cx="11582402" cy="5679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rPr b="1">
                <a:solidFill>
                  <a:schemeClr val="accent5"/>
                </a:solidFill>
              </a:rPr>
              <a:t>Optimal patient positioning:</a:t>
            </a:r>
            <a:r>
              <a:t> essential prior to induction of GA</a:t>
            </a:r>
          </a:p>
        </p:txBody>
      </p:sp>
      <p:sp>
        <p:nvSpPr>
          <p:cNvPr id="212" name="20-30 degree head-up position:…"/>
          <p:cNvSpPr txBox="1"/>
          <p:nvPr/>
        </p:nvSpPr>
        <p:spPr>
          <a:xfrm>
            <a:off x="777890" y="5787712"/>
            <a:ext cx="6682329" cy="26217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rPr b="1"/>
              <a:t>20-30 degree head-up position</a:t>
            </a:r>
            <a:r>
              <a:t>: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facilitate laryngoscopy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improve the view of the glottis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⬆︎ functional residual capacity (FRC)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⬇︎ the risk of gastric regurgitation</a:t>
            </a:r>
          </a:p>
        </p:txBody>
      </p:sp>
      <p:pic>
        <p:nvPicPr>
          <p:cNvPr id="213" name="2-Figure1-1.png" descr="2-Figure1-1.png"/>
          <p:cNvPicPr>
            <a:picLocks noChangeAspect="1"/>
          </p:cNvPicPr>
          <p:nvPr/>
        </p:nvPicPr>
        <p:blipFill>
          <a:blip r:embed="rId3">
            <a:extLst/>
          </a:blip>
          <a:srcRect l="54791" t="7311" r="2741" b="22935"/>
          <a:stretch>
            <a:fillRect/>
          </a:stretch>
        </p:blipFill>
        <p:spPr>
          <a:xfrm>
            <a:off x="7378574" y="6435016"/>
            <a:ext cx="4584372" cy="262161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14" name="2-Figure1-1.png" descr="2-Figure1-1.png"/>
          <p:cNvPicPr>
            <a:picLocks noChangeAspect="1"/>
          </p:cNvPicPr>
          <p:nvPr/>
        </p:nvPicPr>
        <p:blipFill>
          <a:blip r:embed="rId3">
            <a:extLst/>
          </a:blip>
          <a:srcRect l="9296" t="7311" r="48029" b="22935"/>
          <a:stretch>
            <a:fillRect/>
          </a:stretch>
        </p:blipFill>
        <p:spPr>
          <a:xfrm>
            <a:off x="7367263" y="3682641"/>
            <a:ext cx="4607058" cy="262185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15" name="Aligning the external auditory meatus with the supra-sternal notch."/>
          <p:cNvSpPr txBox="1"/>
          <p:nvPr/>
        </p:nvSpPr>
        <p:spPr>
          <a:xfrm>
            <a:off x="777890" y="4357877"/>
            <a:ext cx="6374403" cy="10378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Aligning the external auditory meatus with the supra-sternal notch.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RACTICAL APPROACH TO OBSTETRIC AIRWAY 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74344">
              <a:defRPr spc="-32" sz="3248"/>
            </a:lvl1pPr>
          </a:lstStyle>
          <a:p>
            <a:pPr/>
            <a:r>
              <a:t>PRACTICAL APPROACH TO OBSTETRIC AIRWAY MANAGEMENT</a:t>
            </a:r>
          </a:p>
        </p:txBody>
      </p:sp>
      <p:sp>
        <p:nvSpPr>
          <p:cNvPr id="218" name="Patient Positioning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Patient Positioning</a:t>
            </a:r>
          </a:p>
        </p:txBody>
      </p:sp>
      <p:sp>
        <p:nvSpPr>
          <p:cNvPr id="219" name="Specific equipment (Oxford HELP Pillow; Alma Medical, London, UK)"/>
          <p:cNvSpPr txBox="1"/>
          <p:nvPr/>
        </p:nvSpPr>
        <p:spPr>
          <a:xfrm>
            <a:off x="1275474" y="2996593"/>
            <a:ext cx="9609191" cy="10378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Specific equipment (</a:t>
            </a:r>
            <a:r>
              <a:rPr b="1"/>
              <a:t>Oxford HELP Pillow</a:t>
            </a:r>
            <a:r>
              <a:t>; Alma Medical, London, UK)</a:t>
            </a:r>
          </a:p>
        </p:txBody>
      </p:sp>
      <p:pic>
        <p:nvPicPr>
          <p:cNvPr id="22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20854" r="32770" b="18033"/>
          <a:stretch>
            <a:fillRect/>
          </a:stretch>
        </p:blipFill>
        <p:spPr>
          <a:xfrm flipH="1">
            <a:off x="5919887" y="4224027"/>
            <a:ext cx="5809439" cy="334921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21" name="urn cambridge.org id binary 20210309144442576-0904 9781139626798 61238fig5_27.png" descr="urn cambridge.org id binary 20210309144442576-0904 9781139626798 61238fig5_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0346" y="5557853"/>
            <a:ext cx="5121398" cy="334938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RACTICAL APPROACH TO OBSTETRIC AIRWAY 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74344">
              <a:defRPr spc="-32" sz="3248"/>
            </a:lvl1pPr>
          </a:lstStyle>
          <a:p>
            <a:pPr/>
            <a:r>
              <a:t>PRACTICAL APPROACH TO OBSTETRIC AIRWAY MANAGEMENT</a:t>
            </a:r>
          </a:p>
        </p:txBody>
      </p:sp>
      <p:sp>
        <p:nvSpPr>
          <p:cNvPr id="224" name="Preoxygenatio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Preoxygenation</a:t>
            </a:r>
          </a:p>
        </p:txBody>
      </p:sp>
      <p:sp>
        <p:nvSpPr>
          <p:cNvPr id="225" name="In emergency situation: 3 - 4 maximal capacity breaths of 100% O2 (effective as 3 minutes of normal tidal breathing)"/>
          <p:cNvSpPr txBox="1"/>
          <p:nvPr/>
        </p:nvSpPr>
        <p:spPr>
          <a:xfrm>
            <a:off x="1049258" y="7258300"/>
            <a:ext cx="10906284" cy="10378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In emergency situation: </a:t>
            </a:r>
            <a:r>
              <a:rPr b="1">
                <a:solidFill>
                  <a:schemeClr val="accent5"/>
                </a:solidFill>
              </a:rPr>
              <a:t>3 - 4 maximal capacity breaths of 100% O2 </a:t>
            </a:r>
            <a:r>
              <a:t>(effective as 3 minutes of normal tidal breathing)</a:t>
            </a:r>
          </a:p>
        </p:txBody>
      </p:sp>
      <p:sp>
        <p:nvSpPr>
          <p:cNvPr id="226" name="Effective preoxygenation delays desaturation following induction of GA:…"/>
          <p:cNvSpPr txBox="1"/>
          <p:nvPr/>
        </p:nvSpPr>
        <p:spPr>
          <a:xfrm>
            <a:off x="1155808" y="2975488"/>
            <a:ext cx="9585744" cy="19776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rPr b="1"/>
              <a:t>Effective preoxygenation</a:t>
            </a:r>
            <a:r>
              <a:t> delays desaturation following induction of GA: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Fresh gas flows &gt; 10 L/min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tight-fitting face mask</a:t>
            </a:r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35372" y="3812585"/>
            <a:ext cx="4626895" cy="308610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RACTICAL APPROACH TO OBSTETRIC AIRWAY 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74344">
              <a:defRPr spc="-32" sz="3248"/>
            </a:lvl1pPr>
          </a:lstStyle>
          <a:p>
            <a:pPr/>
            <a:r>
              <a:t>PRACTICAL APPROACH TO OBSTETRIC AIRWAY MANAGEMENT</a:t>
            </a:r>
          </a:p>
        </p:txBody>
      </p:sp>
      <p:sp>
        <p:nvSpPr>
          <p:cNvPr id="230" name="Preoxygenatio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Preoxygenation</a:t>
            </a:r>
          </a:p>
        </p:txBody>
      </p:sp>
      <p:sp>
        <p:nvSpPr>
          <p:cNvPr id="231" name="Insufflation of oxygen at 5 L/min via nasal cannula during intubation attempts."/>
          <p:cNvSpPr txBox="1"/>
          <p:nvPr/>
        </p:nvSpPr>
        <p:spPr>
          <a:xfrm>
            <a:off x="965460" y="2901361"/>
            <a:ext cx="7176186" cy="103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Insufflation of oxygen at 5 L/min via </a:t>
            </a:r>
            <a:r>
              <a:rPr b="1"/>
              <a:t>nasal cannula</a:t>
            </a:r>
            <a:r>
              <a:t> during intubation attempts.</a:t>
            </a: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49596" b="29988"/>
          <a:stretch>
            <a:fillRect/>
          </a:stretch>
        </p:blipFill>
        <p:spPr>
          <a:xfrm>
            <a:off x="8297836" y="2202424"/>
            <a:ext cx="3845538" cy="433734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3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2227" r="0" b="15225"/>
          <a:stretch>
            <a:fillRect/>
          </a:stretch>
        </p:blipFill>
        <p:spPr>
          <a:xfrm>
            <a:off x="1190980" y="6141307"/>
            <a:ext cx="8533180" cy="285157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34" name="Delivery of high-flow humidified nasal oxygen (transnasal humidified rapid insufflation ventilatory exchange; THRIVE)."/>
          <p:cNvSpPr txBox="1"/>
          <p:nvPr/>
        </p:nvSpPr>
        <p:spPr>
          <a:xfrm>
            <a:off x="886438" y="4397536"/>
            <a:ext cx="7334230" cy="1507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Delivery of high-flow humidified nasal oxygen (transnasal humidified rapid insufflation ventilatory exchange; </a:t>
            </a:r>
            <a:r>
              <a:rPr b="1"/>
              <a:t>THRIVE</a:t>
            </a:r>
            <a:r>
              <a:t>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RACTICAL APPROACH TO OBSTETRIC AIRWAY 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74344">
              <a:defRPr spc="-32" sz="3248"/>
            </a:lvl1pPr>
          </a:lstStyle>
          <a:p>
            <a:pPr/>
            <a:r>
              <a:t>PRACTICAL APPROACH TO OBSTETRIC AIRWAY MANAGEMENT</a:t>
            </a:r>
          </a:p>
        </p:txBody>
      </p:sp>
      <p:sp>
        <p:nvSpPr>
          <p:cNvPr id="237" name="Cricoid Pressur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Cricoid Pressure</a:t>
            </a:r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65"/>
          <a:stretch>
            <a:fillRect/>
          </a:stretch>
        </p:blipFill>
        <p:spPr>
          <a:xfrm>
            <a:off x="7778475" y="2294639"/>
            <a:ext cx="3808726" cy="291749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39" name="Application of CP during RSI for an obstetric GA…"/>
          <p:cNvSpPr txBox="1"/>
          <p:nvPr/>
        </p:nvSpPr>
        <p:spPr>
          <a:xfrm>
            <a:off x="922389" y="2764531"/>
            <a:ext cx="6929667" cy="1977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7453" indent="-367453" defTabSz="1130300">
              <a:lnSpc>
                <a:spcPct val="100000"/>
              </a:lnSpc>
              <a:buSzPct val="45000"/>
              <a:buBlip>
                <a:blip r:embed="rId3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Application of CP during RSI for an obstetric GA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3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Limited evidence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3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Cricoid pressure (CP): </a:t>
            </a:r>
            <a:r>
              <a:rPr b="1"/>
              <a:t>controversial</a:t>
            </a:r>
          </a:p>
        </p:txBody>
      </p:sp>
      <p:pic>
        <p:nvPicPr>
          <p:cNvPr id="24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7000" y="5370908"/>
            <a:ext cx="10210800" cy="40513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RACTICAL APPROACH TO OBSTETRIC AIRWAY 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74344">
              <a:defRPr spc="-32" sz="3248"/>
            </a:lvl1pPr>
          </a:lstStyle>
          <a:p>
            <a:pPr/>
            <a:r>
              <a:t>PRACTICAL APPROACH TO OBSTETRIC AIRWAY MANAGEMENT</a:t>
            </a:r>
          </a:p>
        </p:txBody>
      </p:sp>
      <p:sp>
        <p:nvSpPr>
          <p:cNvPr id="243" name="Face Mask Ventilation Prior to Tracheal Intubatio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Face Mask Ventilation Prior to Tracheal Intubation</a:t>
            </a:r>
          </a:p>
        </p:txBody>
      </p:sp>
      <p:sp>
        <p:nvSpPr>
          <p:cNvPr id="244" name="Gentle face mask ventilation (inflation pressure &lt;20 cm H2O + CP) has been recommended in recent guidelines."/>
          <p:cNvSpPr txBox="1"/>
          <p:nvPr/>
        </p:nvSpPr>
        <p:spPr>
          <a:xfrm>
            <a:off x="1327312" y="4873308"/>
            <a:ext cx="10966289" cy="10378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Gentle face mask ventilation (inflation pressure </a:t>
            </a:r>
            <a:r>
              <a:rPr b="1">
                <a:solidFill>
                  <a:schemeClr val="accent5"/>
                </a:solidFill>
              </a:rPr>
              <a:t>&lt;20 cm H2O</a:t>
            </a:r>
            <a:r>
              <a:t> </a:t>
            </a:r>
            <a:r>
              <a:rPr b="1">
                <a:solidFill>
                  <a:schemeClr val="accent5"/>
                </a:solidFill>
              </a:rPr>
              <a:t>+ CP)</a:t>
            </a:r>
            <a:r>
              <a:t> has been recommended in recent guidelines.</a:t>
            </a:r>
          </a:p>
        </p:txBody>
      </p:sp>
      <p:sp>
        <p:nvSpPr>
          <p:cNvPr id="245" name="Face mask ventilation following RSI has traditionally been avoided because of the fear of gastric insufflation and risk of regurgitation."/>
          <p:cNvSpPr txBox="1"/>
          <p:nvPr/>
        </p:nvSpPr>
        <p:spPr>
          <a:xfrm>
            <a:off x="1327312" y="3179155"/>
            <a:ext cx="10966288" cy="15077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Face mask ventilation following RSI has traditionally been avoided because of the fear of gastric insufflation and risk of regurgitation.</a:t>
            </a:r>
          </a:p>
        </p:txBody>
      </p:sp>
      <p:pic>
        <p:nvPicPr>
          <p:cNvPr id="246" name="Adjustable_pressure-limiting_valve_anaesthetic_machine.jpeg" descr="Adjustable_pressure-limiting_valve_anaesthetic_machine.jpeg"/>
          <p:cNvPicPr>
            <a:picLocks noChangeAspect="1"/>
          </p:cNvPicPr>
          <p:nvPr/>
        </p:nvPicPr>
        <p:blipFill>
          <a:blip r:embed="rId2">
            <a:extLst/>
          </a:blip>
          <a:srcRect l="8147" t="6384" r="13343" b="22140"/>
          <a:stretch>
            <a:fillRect/>
          </a:stretch>
        </p:blipFill>
        <p:spPr>
          <a:xfrm>
            <a:off x="4010818" y="6097562"/>
            <a:ext cx="4982975" cy="340238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RACTICAL APPROACH TO OBSTETRIC AIRWAY 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74344">
              <a:defRPr spc="-32" sz="3248"/>
            </a:lvl1pPr>
          </a:lstStyle>
          <a:p>
            <a:pPr/>
            <a:r>
              <a:t>PRACTICAL APPROACH TO OBSTETRIC AIRWAY MANAGEMENT</a:t>
            </a:r>
          </a:p>
        </p:txBody>
      </p:sp>
      <p:sp>
        <p:nvSpPr>
          <p:cNvPr id="249" name="Elective Use of SADs for Cesarean Sectio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Elective Use of SADs for Cesarean Section</a:t>
            </a:r>
          </a:p>
        </p:txBody>
      </p:sp>
      <p:sp>
        <p:nvSpPr>
          <p:cNvPr id="250" name="Tracheal intubation following RSI is generally recommended…"/>
          <p:cNvSpPr txBox="1"/>
          <p:nvPr/>
        </p:nvSpPr>
        <p:spPr>
          <a:xfrm>
            <a:off x="1105495" y="3479533"/>
            <a:ext cx="10598444" cy="15077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Tracheal intubation following RSI is generally recommended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Reports of the elective use of SADs in fasted patients undergoing elective cesarean section.</a:t>
            </a:r>
          </a:p>
        </p:txBody>
      </p:sp>
      <p:pic>
        <p:nvPicPr>
          <p:cNvPr id="251" name="fped-09-654291-g001.jpg" descr="fped-09-654291-g001.jpg"/>
          <p:cNvPicPr>
            <a:picLocks noChangeAspect="1"/>
          </p:cNvPicPr>
          <p:nvPr/>
        </p:nvPicPr>
        <p:blipFill>
          <a:blip r:embed="rId3">
            <a:extLst/>
          </a:blip>
          <a:srcRect l="0" t="49353" r="3955" b="0"/>
          <a:stretch>
            <a:fillRect/>
          </a:stretch>
        </p:blipFill>
        <p:spPr>
          <a:xfrm>
            <a:off x="1300757" y="5429478"/>
            <a:ext cx="10598420" cy="265002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RACTICAL APPROACH TO OBSTETRIC AIRWAY 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74344">
              <a:defRPr spc="-32" sz="3248"/>
            </a:lvl1pPr>
          </a:lstStyle>
          <a:p>
            <a:pPr/>
            <a:r>
              <a:t>PRACTICAL APPROACH TO OBSTETRIC AIRWAY MANAGEMENT</a:t>
            </a:r>
          </a:p>
        </p:txBody>
      </p:sp>
      <p:sp>
        <p:nvSpPr>
          <p:cNvPr id="254" name="Direct / Indirect (Video) Laryngoscopy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Direct / Indirect (Video) Laryngoscopy</a:t>
            </a:r>
          </a:p>
        </p:txBody>
      </p:sp>
      <p:sp>
        <p:nvSpPr>
          <p:cNvPr id="255" name="Direct laryngoscopy using a standard laryngoscope"/>
          <p:cNvSpPr txBox="1"/>
          <p:nvPr/>
        </p:nvSpPr>
        <p:spPr>
          <a:xfrm>
            <a:off x="977554" y="2642566"/>
            <a:ext cx="6337583" cy="103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Direct laryngoscopy using a standard laryngoscope</a:t>
            </a:r>
          </a:p>
        </p:txBody>
      </p:sp>
      <p:pic>
        <p:nvPicPr>
          <p:cNvPr id="256" name="4-Figure3-1.png" descr="4-Figure3-1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15"/>
          <a:stretch>
            <a:fillRect/>
          </a:stretch>
        </p:blipFill>
        <p:spPr>
          <a:xfrm>
            <a:off x="7498108" y="2316537"/>
            <a:ext cx="4529041" cy="713000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57" name="F8.large.jpeg" descr="F8.large.jpeg"/>
          <p:cNvPicPr>
            <a:picLocks noChangeAspect="1"/>
          </p:cNvPicPr>
          <p:nvPr/>
        </p:nvPicPr>
        <p:blipFill>
          <a:blip r:embed="rId3">
            <a:extLst/>
          </a:blip>
          <a:srcRect l="0" t="8610" r="0" b="0"/>
          <a:stretch>
            <a:fillRect/>
          </a:stretch>
        </p:blipFill>
        <p:spPr>
          <a:xfrm>
            <a:off x="1222567" y="3870104"/>
            <a:ext cx="5847508" cy="355292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58" name="A short-handled laryngoscope should be available for pregnant women"/>
          <p:cNvSpPr txBox="1"/>
          <p:nvPr/>
        </p:nvSpPr>
        <p:spPr>
          <a:xfrm>
            <a:off x="977554" y="7612623"/>
            <a:ext cx="6337583" cy="1507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A short-handled laryngoscope should be available for pregnant women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6772" y="5798234"/>
            <a:ext cx="4118317" cy="342183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61" name="PRACTICAL APPROACH TO OBSTETRIC AIRWAY 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74344">
              <a:defRPr spc="-32" sz="3248"/>
            </a:lvl1pPr>
          </a:lstStyle>
          <a:p>
            <a:pPr/>
            <a:r>
              <a:t>PRACTICAL APPROACH TO OBSTETRIC AIRWAY MANAGEMENT</a:t>
            </a:r>
          </a:p>
        </p:txBody>
      </p:sp>
      <p:sp>
        <p:nvSpPr>
          <p:cNvPr id="262" name="Direct / Indirect (Video) Laryngoscopy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Direct / Indirect (Video) Laryngoscopy</a:t>
            </a:r>
          </a:p>
        </p:txBody>
      </p:sp>
      <p:sp>
        <p:nvSpPr>
          <p:cNvPr id="263" name="Current guidelines recommend that a videolaryngoscope be immediately available for all obstetric GAs."/>
          <p:cNvSpPr txBox="1"/>
          <p:nvPr/>
        </p:nvSpPr>
        <p:spPr>
          <a:xfrm>
            <a:off x="1200269" y="3213152"/>
            <a:ext cx="7590563" cy="1507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Current guidelines recommend that a videolaryngoscope be immediately available for all obstetric GAs.</a:t>
            </a:r>
          </a:p>
        </p:txBody>
      </p:sp>
      <p:pic>
        <p:nvPicPr>
          <p:cNvPr id="2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8680" y="3161374"/>
            <a:ext cx="2700065" cy="5520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6759" y="5175782"/>
            <a:ext cx="4562449" cy="342183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MANAGEMENT OF THE ANTICIPATED DIFFICULT AIRWA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74344">
              <a:defRPr spc="-32" sz="3248"/>
            </a:lvl1pPr>
          </a:lstStyle>
          <a:p>
            <a:pPr/>
            <a:r>
              <a:t>MANAGEMENT OF THE ANTICIPATED DIFFICULT AIRWAY</a:t>
            </a:r>
          </a:p>
        </p:txBody>
      </p:sp>
      <p:sp>
        <p:nvSpPr>
          <p:cNvPr id="268" name="If a patient is identified with predictors of a potentially difficult airway, the patient should be reviewed as soon as possible.…"/>
          <p:cNvSpPr txBox="1"/>
          <p:nvPr/>
        </p:nvSpPr>
        <p:spPr>
          <a:xfrm>
            <a:off x="1308859" y="3872271"/>
            <a:ext cx="10387081" cy="338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If a patient is identified with predictors of a potentially difficult airway, the patient should be </a:t>
            </a:r>
            <a:r>
              <a:rPr b="1"/>
              <a:t>reviewed</a:t>
            </a:r>
            <a:r>
              <a:t> as soon as possible.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rPr b="1"/>
              <a:t>Contingency plans</a:t>
            </a:r>
            <a:r>
              <a:t> should be considered in the event the woman presents in the after-hours period requiring an </a:t>
            </a:r>
            <a:r>
              <a:rPr b="1"/>
              <a:t>emergency intervention</a:t>
            </a:r>
            <a:r>
              <a:t>.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The plan should be discussed with the </a:t>
            </a:r>
            <a:r>
              <a:rPr b="1"/>
              <a:t>obstetric</a:t>
            </a:r>
            <a:r>
              <a:t> </a:t>
            </a:r>
            <a:r>
              <a:rPr b="1"/>
              <a:t>team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⬆︎ risk of failed tracheal intubation during GA:…"/>
          <p:cNvSpPr txBox="1"/>
          <p:nvPr/>
        </p:nvSpPr>
        <p:spPr>
          <a:xfrm>
            <a:off x="894009" y="1104847"/>
            <a:ext cx="11061168" cy="21518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⬆︎ risk of failed tracheal intubation during GA: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clinical factors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situational factors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human factors</a:t>
            </a:r>
          </a:p>
        </p:txBody>
      </p:sp>
      <p:pic>
        <p:nvPicPr>
          <p:cNvPr id="158" name="47-4-pregnant-trauma.jpg" descr="47-4-pregnant-traum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6347" y="2145134"/>
            <a:ext cx="4426001" cy="295435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59" name="Difficult intubation:…"/>
          <p:cNvSpPr txBox="1"/>
          <p:nvPr/>
        </p:nvSpPr>
        <p:spPr>
          <a:xfrm>
            <a:off x="894009" y="3887978"/>
            <a:ext cx="11061169" cy="1507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Difficult intubation: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1 in 21 obstetric intubations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1 in 50 non-obstetric intubations</a:t>
            </a:r>
          </a:p>
        </p:txBody>
      </p:sp>
      <p:sp>
        <p:nvSpPr>
          <p:cNvPr id="160" name="Incidence of failed / difficult obstetric intubation:…"/>
          <p:cNvSpPr txBox="1"/>
          <p:nvPr/>
        </p:nvSpPr>
        <p:spPr>
          <a:xfrm>
            <a:off x="1049622" y="6114085"/>
            <a:ext cx="11061168" cy="244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Incidence of failed / difficult obstetric intubation: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not changed for more than 40 years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failed: 2.6/1000 obstetric GA (1 in 390)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associated maternal mortality: 2.3/100000 GA (1 death / 90 failed intubations)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MANAGEMENT OF THE ANTICIPATED DIFFICULT AIRWA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74344">
              <a:defRPr spc="-32" sz="3248"/>
            </a:lvl1pPr>
          </a:lstStyle>
          <a:p>
            <a:pPr/>
            <a:r>
              <a:t>MANAGEMENT OF THE ANTICIPATED DIFFICULT AIRWAY</a:t>
            </a:r>
          </a:p>
        </p:txBody>
      </p:sp>
      <p:sp>
        <p:nvSpPr>
          <p:cNvPr id="271" name="Awake fiberoptic intubation is more easily performed in a controlled environment with a cooperative patient."/>
          <p:cNvSpPr txBox="1"/>
          <p:nvPr/>
        </p:nvSpPr>
        <p:spPr>
          <a:xfrm>
            <a:off x="1071819" y="2687535"/>
            <a:ext cx="5296400" cy="1977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rPr b="1"/>
              <a:t>Awake fiberoptic intubation</a:t>
            </a:r>
            <a:r>
              <a:t> is more easily performed in a controlled environment with a cooperative patient.</a:t>
            </a:r>
          </a:p>
        </p:txBody>
      </p:sp>
      <p:pic>
        <p:nvPicPr>
          <p:cNvPr id="27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13974" b="0"/>
          <a:stretch>
            <a:fillRect/>
          </a:stretch>
        </p:blipFill>
        <p:spPr>
          <a:xfrm>
            <a:off x="1168669" y="4923658"/>
            <a:ext cx="4791575" cy="381267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7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9247" t="0" r="3437" b="0"/>
          <a:stretch>
            <a:fillRect/>
          </a:stretch>
        </p:blipFill>
        <p:spPr>
          <a:xfrm>
            <a:off x="6573388" y="2756280"/>
            <a:ext cx="5240394" cy="381259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74" name="Attempting this technique in the often chaotic and stressful setting of an emergency cesarean section can be challenging."/>
          <p:cNvSpPr txBox="1"/>
          <p:nvPr/>
        </p:nvSpPr>
        <p:spPr>
          <a:xfrm>
            <a:off x="6284219" y="6889085"/>
            <a:ext cx="5818677" cy="1977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Attempting this technique in the often chaotic and stressful setting of an </a:t>
            </a:r>
            <a:r>
              <a:rPr b="1"/>
              <a:t>emergency cesarean section</a:t>
            </a:r>
            <a:r>
              <a:t> can be challenging.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MANAGEMENT OF THE UNANTICIPATED DIFFICULT AIRWA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74344">
              <a:defRPr spc="-32" sz="3248"/>
            </a:lvl1pPr>
          </a:lstStyle>
          <a:p>
            <a:pPr/>
            <a:r>
              <a:t>MANAGEMENT OF THE UNANTICIPATED DIFFICULT AIRWAY</a:t>
            </a:r>
          </a:p>
        </p:txBody>
      </p:sp>
      <p:sp>
        <p:nvSpPr>
          <p:cNvPr id="277" name="If a poor view of the larynx is obtained during the first intubation attempt, measures to improve the view should be performed:…"/>
          <p:cNvSpPr txBox="1"/>
          <p:nvPr/>
        </p:nvSpPr>
        <p:spPr>
          <a:xfrm>
            <a:off x="1032759" y="2541908"/>
            <a:ext cx="10939282" cy="5736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If a poor </a:t>
            </a:r>
            <a:r>
              <a:rPr b="1">
                <a:solidFill>
                  <a:schemeClr val="accent5"/>
                </a:solidFill>
              </a:rPr>
              <a:t>view</a:t>
            </a:r>
            <a:r>
              <a:t> of the larynx is obtained during the first intubation attempt, measures to improve the view should be performed:</a:t>
            </a:r>
          </a:p>
          <a:p>
            <a:pPr lvl="1" marL="7611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changing the </a:t>
            </a:r>
            <a:r>
              <a:rPr b="1"/>
              <a:t>position</a:t>
            </a:r>
            <a:r>
              <a:t> of the patient’s head and neck</a:t>
            </a:r>
          </a:p>
          <a:p>
            <a:pPr lvl="1" marL="7611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decreasing, readjusting, or releasing </a:t>
            </a:r>
            <a:r>
              <a:rPr b="1"/>
              <a:t>CP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If </a:t>
            </a:r>
            <a:r>
              <a:rPr b="1">
                <a:solidFill>
                  <a:schemeClr val="accent5"/>
                </a:solidFill>
              </a:rPr>
              <a:t>passage</a:t>
            </a:r>
            <a:r>
              <a:t> of the endotracheal tube is problematic:</a:t>
            </a:r>
          </a:p>
          <a:p>
            <a:pPr lvl="1" marL="7611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bougie or stylet</a:t>
            </a:r>
          </a:p>
          <a:p>
            <a:pPr lvl="1" marL="7611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an endotracheal tube of smaller diameter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The most experienced anesthesiologist present should perform the </a:t>
            </a:r>
            <a:r>
              <a:rPr b="1"/>
              <a:t>second</a:t>
            </a:r>
            <a:r>
              <a:t> intubation attempt.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A </a:t>
            </a:r>
            <a:r>
              <a:rPr b="1"/>
              <a:t>third</a:t>
            </a:r>
            <a:r>
              <a:t> intubation attempt can be considered and attempted by an experienced provider only.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upreme-mask-small_162.jpg" descr="supreme-mask-small_162.jpg"/>
          <p:cNvPicPr>
            <a:picLocks noChangeAspect="1"/>
          </p:cNvPicPr>
          <p:nvPr/>
        </p:nvPicPr>
        <p:blipFill>
          <a:blip r:embed="rId2">
            <a:extLst/>
          </a:blip>
          <a:srcRect l="6598" t="5003" r="6598" b="1979"/>
          <a:stretch>
            <a:fillRect/>
          </a:stretch>
        </p:blipFill>
        <p:spPr>
          <a:xfrm>
            <a:off x="7793029" y="3140220"/>
            <a:ext cx="4798029" cy="6327945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Failed Intub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652904">
              <a:defRPr spc="-55" sz="5510"/>
            </a:lvl1pPr>
          </a:lstStyle>
          <a:p>
            <a:pPr/>
            <a:r>
              <a:t>Failed Intubation</a:t>
            </a:r>
          </a:p>
        </p:txBody>
      </p:sp>
      <p:sp>
        <p:nvSpPr>
          <p:cNvPr id="281" name="Following declaration of a failed intubation, oxygenation via face mask / SAD should be prioritized + avoid awareness + aspiration…"/>
          <p:cNvSpPr txBox="1"/>
          <p:nvPr/>
        </p:nvSpPr>
        <p:spPr>
          <a:xfrm>
            <a:off x="1244730" y="3141966"/>
            <a:ext cx="7949202" cy="4501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7453" indent="-367453" defTabSz="1130300">
              <a:lnSpc>
                <a:spcPct val="100000"/>
              </a:lnSpc>
              <a:buSzPct val="45000"/>
              <a:buBlip>
                <a:blip r:embed="rId3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Following </a:t>
            </a:r>
            <a:r>
              <a:rPr b="1"/>
              <a:t>declaration of a failed intubation</a:t>
            </a:r>
            <a:r>
              <a:t>, oxygenation via </a:t>
            </a:r>
            <a:r>
              <a:rPr b="1"/>
              <a:t>face mask / SAD</a:t>
            </a:r>
            <a:r>
              <a:t> should be prioritized + avoid </a:t>
            </a:r>
            <a:r>
              <a:rPr b="1"/>
              <a:t>awareness</a:t>
            </a:r>
            <a:r>
              <a:t> + </a:t>
            </a:r>
            <a:r>
              <a:rPr b="1"/>
              <a:t>aspiration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3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If face mask ventilation is inadequate ⇒ insertion of a second-generation SAD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3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A </a:t>
            </a:r>
            <a:r>
              <a:rPr b="1"/>
              <a:t>maximum of two attempts at SAD insertion</a:t>
            </a:r>
            <a:r>
              <a:t> are recommended to avoid oropharyngeal trauma such as bleeding and/or edema.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an’t Intubate, Can’t Oxygen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652904">
              <a:defRPr spc="-55" sz="5510"/>
            </a:lvl1pPr>
          </a:lstStyle>
          <a:p>
            <a:pPr/>
            <a:r>
              <a:t>Can’t Intubate, Can’t Oxygenate</a:t>
            </a:r>
          </a:p>
        </p:txBody>
      </p:sp>
      <p:sp>
        <p:nvSpPr>
          <p:cNvPr id="284" name="If adequate oxygenation cannot be achieved via face mask / SAD.…"/>
          <p:cNvSpPr txBox="1"/>
          <p:nvPr/>
        </p:nvSpPr>
        <p:spPr>
          <a:xfrm>
            <a:off x="711200" y="4608936"/>
            <a:ext cx="11582401" cy="244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If adequate oxygenation cannot be achieved via face mask / SAD.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ENT surgeon / intensivist for front-of-neck airway access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If front-of- neck access is unsuccessful → cardiac arrest is likely → maternal ALS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rPr b="1"/>
              <a:t>perimortem cesarean section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ont-of-Neck Access Techniq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652904">
              <a:defRPr spc="-55" sz="5510"/>
            </a:lvl1pPr>
          </a:lstStyle>
          <a:p>
            <a:pPr/>
            <a:r>
              <a:t>Front-of-Neck Access Techniques</a:t>
            </a:r>
          </a:p>
        </p:txBody>
      </p:sp>
      <p:sp>
        <p:nvSpPr>
          <p:cNvPr id="287" name="Emergency front-of-neck access:…"/>
          <p:cNvSpPr txBox="1"/>
          <p:nvPr/>
        </p:nvSpPr>
        <p:spPr>
          <a:xfrm>
            <a:off x="711200" y="3456417"/>
            <a:ext cx="11582400" cy="4797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Emergency front-of-neck access:</a:t>
            </a:r>
          </a:p>
          <a:p>
            <a:pPr lvl="1" marL="7611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b="1" sz="2800">
                <a:latin typeface="Graphik"/>
                <a:ea typeface="Graphik"/>
                <a:cs typeface="Graphik"/>
                <a:sym typeface="Graphik"/>
              </a:defRPr>
            </a:pPr>
            <a:r>
              <a:t>Cannula cricothyroidotomy technique</a:t>
            </a:r>
          </a:p>
          <a:p>
            <a:pPr lvl="1" marL="7611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rPr b="1"/>
              <a:t>Scalpel cricothyroidotomy technique</a:t>
            </a:r>
            <a:r>
              <a:t>- using the scalpel to make a transverse stab incision through the skin and cricothyroidotomy membrane before placing a bougie into the trachea over which a tracheal tube can be passed (recommended)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Suitable equipment should be immediately available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All anesthesiologists should be trained and competent in this emergency procedure.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Front-of-Neck Access Techniq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652904">
              <a:defRPr spc="-55" sz="5510"/>
            </a:lvl1pPr>
          </a:lstStyle>
          <a:p>
            <a:pPr/>
            <a:r>
              <a:t>Front-of-Neck Access Techniques</a:t>
            </a:r>
          </a:p>
        </p:txBody>
      </p:sp>
      <p:pic>
        <p:nvPicPr>
          <p:cNvPr id="290" name="B9781455706068000069_f006-pb011-9781455706068.jpg" descr="B9781455706068000069_f006-pb011-97814557060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8599" y="1587500"/>
            <a:ext cx="10047602" cy="800716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Cannula cricothyroidotomy technique"/>
          <p:cNvSpPr txBox="1"/>
          <p:nvPr/>
        </p:nvSpPr>
        <p:spPr>
          <a:xfrm rot="16200000">
            <a:off x="-2641412" y="5275614"/>
            <a:ext cx="7350253" cy="630937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ctr" defTabSz="1130300" rtl="1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Cannula cricothyroidotomy technique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Front-of-Neck Access Techniq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652904">
              <a:defRPr spc="-55" sz="5510"/>
            </a:lvl1pPr>
          </a:lstStyle>
          <a:p>
            <a:pPr/>
            <a:r>
              <a:t>Front-of-Neck Access Techniques</a:t>
            </a:r>
          </a:p>
        </p:txBody>
      </p:sp>
      <p:pic>
        <p:nvPicPr>
          <p:cNvPr id="294" name="sam_practiceofmedicine_july.jpg" descr="sam_practiceofmedicine_july.jpg"/>
          <p:cNvPicPr>
            <a:picLocks noChangeAspect="1"/>
          </p:cNvPicPr>
          <p:nvPr/>
        </p:nvPicPr>
        <p:blipFill>
          <a:blip r:embed="rId2">
            <a:extLst/>
          </a:blip>
          <a:srcRect l="40034" t="0" r="1887" b="0"/>
          <a:stretch>
            <a:fillRect/>
          </a:stretch>
        </p:blipFill>
        <p:spPr>
          <a:xfrm>
            <a:off x="1803796" y="1273276"/>
            <a:ext cx="9397307" cy="8426769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calpel cricothyroidotomy technique"/>
          <p:cNvSpPr txBox="1"/>
          <p:nvPr/>
        </p:nvSpPr>
        <p:spPr>
          <a:xfrm rot="16200000">
            <a:off x="-2321238" y="5171231"/>
            <a:ext cx="7178753" cy="630937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ctr" defTabSz="1130300" rtl="1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Scalpel cricothyroidotomy technique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o Wake or Proceed With Surge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652904">
              <a:defRPr spc="-55" sz="5510"/>
            </a:lvl1pPr>
          </a:lstStyle>
          <a:p>
            <a:pPr/>
            <a:r>
              <a:t>To Wake or Proceed With Surgery</a:t>
            </a:r>
          </a:p>
        </p:txBody>
      </p:sp>
      <p:sp>
        <p:nvSpPr>
          <p:cNvPr id="298" name="Waking → may not always be the optimal course of action if maternal and/or fetal life is at risk…"/>
          <p:cNvSpPr txBox="1"/>
          <p:nvPr/>
        </p:nvSpPr>
        <p:spPr>
          <a:xfrm>
            <a:off x="711200" y="3491292"/>
            <a:ext cx="11582401" cy="4327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Waking → may not always be the optimal course of action if maternal and/or fetal life is at risk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In </a:t>
            </a:r>
            <a:r>
              <a:rPr b="1"/>
              <a:t>elective setting</a:t>
            </a:r>
            <a:r>
              <a:t>, with no risk to either mother or fetus- may be the correct decision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The decision will depend on:</a:t>
            </a:r>
          </a:p>
          <a:p>
            <a:pPr lvl="1" marL="7611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clinical </a:t>
            </a:r>
            <a:r>
              <a:rPr b="1"/>
              <a:t>judgment</a:t>
            </a:r>
            <a:r>
              <a:t> of the anesthesiologist</a:t>
            </a:r>
          </a:p>
          <a:p>
            <a:pPr lvl="1" marL="7611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discussion with the </a:t>
            </a:r>
            <a:r>
              <a:rPr b="1"/>
              <a:t>obstetric team</a:t>
            </a:r>
            <a:endParaRPr b="1"/>
          </a:p>
          <a:p>
            <a:pPr lvl="1" marL="7611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anesthesiologist’s individual </a:t>
            </a:r>
            <a:r>
              <a:rPr b="1"/>
              <a:t>skills / confidence</a:t>
            </a:r>
          </a:p>
          <a:p>
            <a:pPr lvl="1" marL="7611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evolving </a:t>
            </a:r>
            <a:r>
              <a:rPr b="1"/>
              <a:t>situation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o Wake or Proceed With Surge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652904">
              <a:defRPr spc="-55" sz="5510"/>
            </a:lvl1pPr>
          </a:lstStyle>
          <a:p>
            <a:pPr/>
            <a:r>
              <a:t>To Wake or Proceed With Surgery</a:t>
            </a:r>
          </a:p>
        </p:txBody>
      </p:sp>
      <p:sp>
        <p:nvSpPr>
          <p:cNvPr id="301" name="If the decision is made to proceed:…"/>
          <p:cNvSpPr txBox="1"/>
          <p:nvPr/>
        </p:nvSpPr>
        <p:spPr>
          <a:xfrm>
            <a:off x="711200" y="2763810"/>
            <a:ext cx="11582401" cy="244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If the decision is made to proceed:</a:t>
            </a:r>
          </a:p>
          <a:p>
            <a:pPr lvl="1" marL="7611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surgery should be performed by the </a:t>
            </a:r>
            <a:r>
              <a:rPr b="1"/>
              <a:t>most senior member of the obstetric team</a:t>
            </a:r>
          </a:p>
          <a:p>
            <a:pPr lvl="1" marL="7611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rPr b="1"/>
              <a:t>fundal pressure minimized</a:t>
            </a:r>
            <a:r>
              <a:t> at delivery to reduce the risk of gastric emptying and/or impairment of ventilation</a:t>
            </a:r>
          </a:p>
        </p:txBody>
      </p:sp>
      <p:sp>
        <p:nvSpPr>
          <p:cNvPr id="302" name="Airway management may become easier once the fetus has been delivered:…"/>
          <p:cNvSpPr txBox="1"/>
          <p:nvPr/>
        </p:nvSpPr>
        <p:spPr>
          <a:xfrm>
            <a:off x="1000196" y="5812844"/>
            <a:ext cx="10689883" cy="279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rPr b="1"/>
              <a:t>Airway management</a:t>
            </a:r>
            <a:r>
              <a:t> may become easier once the fetus has been delivered:</a:t>
            </a:r>
          </a:p>
          <a:p>
            <a:pPr lvl="1" marL="7611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⬇︎ in maternal oxygen consumption</a:t>
            </a:r>
          </a:p>
          <a:p>
            <a:pPr lvl="1" marL="7611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⬇︎ intra-abdominal pressure⇒ ⬆︎ pulmonary compliance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Use a non-irritant volatile agent (</a:t>
            </a:r>
            <a:r>
              <a:rPr b="1">
                <a:solidFill>
                  <a:schemeClr val="accent5"/>
                </a:solidFill>
              </a:rPr>
              <a:t>sevoflurane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urn cambridge.org id binary 20201002023020199-0834 9781108303477 41953fig22_2.png" descr="urn cambridge.org id binary 20201002023020199-0834 9781108303477 41953fig22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1303"/>
            <a:ext cx="13004801" cy="91909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WHY IS OBSTETRIC AIRWAY MANAGEMENT MORE DIFFICUL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74344">
              <a:defRPr spc="-32" sz="3248"/>
            </a:lvl1pPr>
          </a:lstStyle>
          <a:p>
            <a:pPr/>
            <a:r>
              <a:t>WHY IS OBSTETRIC AIRWAY MANAGEMENT MORE DIFFICULT?</a:t>
            </a:r>
          </a:p>
        </p:txBody>
      </p:sp>
      <p:sp>
        <p:nvSpPr>
          <p:cNvPr id="163" name="Anatomical and Physiological Factor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Anatomical and Physiological Factors</a:t>
            </a:r>
          </a:p>
        </p:txBody>
      </p:sp>
      <p:sp>
        <p:nvSpPr>
          <p:cNvPr id="164" name="Significant independent predictors of failed tracheal intubation:…"/>
          <p:cNvSpPr txBox="1"/>
          <p:nvPr/>
        </p:nvSpPr>
        <p:spPr>
          <a:xfrm>
            <a:off x="711200" y="3299763"/>
            <a:ext cx="11582401" cy="19776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Significant independent predictors of failed tracheal intubation: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age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body mass index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Mallampati score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73494" b="5605"/>
          <a:stretch>
            <a:fillRect/>
          </a:stretch>
        </p:blipFill>
        <p:spPr>
          <a:xfrm>
            <a:off x="9450802" y="5812797"/>
            <a:ext cx="1983845" cy="315854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66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71055" t="0" r="0" b="0"/>
          <a:stretch>
            <a:fillRect/>
          </a:stretch>
        </p:blipFill>
        <p:spPr>
          <a:xfrm>
            <a:off x="6715025" y="5812797"/>
            <a:ext cx="2328999" cy="315885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6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70018" y="5812797"/>
            <a:ext cx="4738094" cy="315872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01-15 DAS-algorithms-web-20092015-01.jpg" descr="01-15 DAS-algorithms-web-20092015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79377"/>
            <a:ext cx="13004801" cy="9194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EXTUBATION AND POSTOPERATIVE CA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04925">
              <a:defRPr spc="-43" sz="4350"/>
            </a:lvl1pPr>
          </a:lstStyle>
          <a:p>
            <a:pPr/>
            <a:r>
              <a:t>EXTUBATION AND POSTOPERATIVE CARE</a:t>
            </a:r>
          </a:p>
        </p:txBody>
      </p:sp>
      <p:sp>
        <p:nvSpPr>
          <p:cNvPr id="309" name="The anesthesiologist should remain vigilant, and the obstetric patient should be extubated awake in the left lateral or head-up position with full reversal of neuromuscular blockade."/>
          <p:cNvSpPr txBox="1"/>
          <p:nvPr/>
        </p:nvSpPr>
        <p:spPr>
          <a:xfrm>
            <a:off x="711200" y="4678688"/>
            <a:ext cx="11582401" cy="1507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The anesthesiologist should remain vigilant, and the obstetric patient should be extubated awake in the left lateral or head-up position with full reversal of neuromuscular blockade.</a:t>
            </a:r>
          </a:p>
        </p:txBody>
      </p:sp>
      <p:sp>
        <p:nvSpPr>
          <p:cNvPr id="310" name="Focus on airway management must continue until the patient has recovered from GA and is able to maintain their own airway."/>
          <p:cNvSpPr txBox="1"/>
          <p:nvPr/>
        </p:nvSpPr>
        <p:spPr>
          <a:xfrm>
            <a:off x="711200" y="3068513"/>
            <a:ext cx="11582401" cy="103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Focus on airway management must continue until the patient has recovered from GA and is able to maintain their own airway.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Quinn AC, Milne D, Columb M, Gorton H, Knight M. Failed tracheal intubation in obstetric anaesthesia: 2 yr national case- control study in the UK. Br J Anaesth. 2012:110:74-80.…"/>
          <p:cNvSpPr txBox="1"/>
          <p:nvPr>
            <p:ph type="body" idx="1"/>
          </p:nvPr>
        </p:nvSpPr>
        <p:spPr>
          <a:xfrm>
            <a:off x="711200" y="1794990"/>
            <a:ext cx="11582400" cy="7247729"/>
          </a:xfrm>
          <a:prstGeom prst="rect">
            <a:avLst/>
          </a:prstGeom>
        </p:spPr>
        <p:txBody>
          <a:bodyPr/>
          <a:lstStyle/>
          <a:p>
            <a:pPr marL="259841" indent="-259841" defTabSz="264159">
              <a:spcBef>
                <a:spcPts val="700"/>
              </a:spcBef>
              <a:buSzPct val="45000"/>
              <a:buBlip>
                <a:blip r:embed="rId2"/>
              </a:buBlip>
              <a:defRPr spc="-39" sz="1979"/>
            </a:pPr>
            <a:r>
              <a:t>Quinn AC, Milne D, Columb M, Gorton H, Knight M. Failed tracheal intubation in obstetric anaesthesia: 2 yr national case- control study in the UK. Br J Anaesth. 2012:110:74-80.</a:t>
            </a:r>
          </a:p>
          <a:p>
            <a:pPr marL="259841" indent="-259841" defTabSz="264159">
              <a:spcBef>
                <a:spcPts val="700"/>
              </a:spcBef>
              <a:buSzPct val="45000"/>
              <a:buBlip>
                <a:blip r:embed="rId2"/>
              </a:buBlip>
              <a:defRPr spc="-39" sz="1979"/>
            </a:pPr>
            <a:r>
              <a:t>Flin R, Fioratou E, Frerk C, Trotter C, Cook TM. Human factors in the development of complications of airway management: preliminary evaluation of an interview tool. Anaesthesia. 2013;68:817-825.</a:t>
            </a:r>
          </a:p>
          <a:p>
            <a:pPr marL="259841" indent="-259841" defTabSz="264159">
              <a:spcBef>
                <a:spcPts val="700"/>
              </a:spcBef>
              <a:buSzPct val="45000"/>
              <a:buBlip>
                <a:blip r:embed="rId2"/>
              </a:buBlip>
              <a:defRPr spc="-39" sz="1979"/>
            </a:pPr>
            <a:r>
              <a:t>Van de Putte P, Perlas A. Ultrasound assessment of gastric content and volume. Br J Anaesth 2014;113:12-22.</a:t>
            </a:r>
          </a:p>
          <a:p>
            <a:pPr marL="259841" indent="-259841" defTabSz="264159">
              <a:spcBef>
                <a:spcPts val="700"/>
              </a:spcBef>
              <a:buSzPct val="45000"/>
              <a:buBlip>
                <a:blip r:embed="rId2"/>
              </a:buBlip>
              <a:defRPr spc="-39" sz="1979"/>
            </a:pPr>
            <a:r>
              <a:t>Collins JS, Lemmens JM, Brodsky JB, Brock-Utne JG, Levitan RM. Laryngoscopy and morbid obesity: a comparison of the ‘‘sniff’’ and ‘‘ramped’’ positions. Obes Surg. 2004;14:1171-1175.</a:t>
            </a:r>
          </a:p>
          <a:p>
            <a:pPr marL="259841" indent="-259841" defTabSz="264159">
              <a:spcBef>
                <a:spcPts val="700"/>
              </a:spcBef>
              <a:buSzPct val="45000"/>
              <a:buBlip>
                <a:blip r:embed="rId2"/>
              </a:buBlip>
              <a:defRPr spc="-39" sz="1979"/>
            </a:pPr>
            <a:r>
              <a:rPr u="sng">
                <a:hlinkClick r:id="rId3" invalidUrl="" action="" tgtFrame="" tooltip="" history="1" highlightClick="0" endSnd="0"/>
              </a:rPr>
              <a:t>https://das.uk.com/guidelines/obstetric_airway_guidelines_2015</a:t>
            </a:r>
            <a:r>
              <a:t> </a:t>
            </a:r>
          </a:p>
          <a:p>
            <a:pPr marL="259841" indent="-259841" defTabSz="264159">
              <a:spcBef>
                <a:spcPts val="700"/>
              </a:spcBef>
              <a:buSzPct val="45000"/>
              <a:buBlip>
                <a:blip r:embed="rId2"/>
              </a:buBlip>
              <a:defRPr spc="-39" sz="1979"/>
            </a:pPr>
            <a:r>
              <a:t>Mushambi MC, Kinsella SM, Popat M, et al. Obstetric Anaesthetists' Association and Difficult Airway Society guidelines for the management of difficult and failed tracheal intubation in obstetrics. Anaesthesia. 2015;70(11):1286-1306. doi:10.1111/anae.13260</a:t>
            </a:r>
          </a:p>
          <a:p>
            <a:pPr marL="259841" indent="-259841" defTabSz="264159">
              <a:spcBef>
                <a:spcPts val="700"/>
              </a:spcBef>
              <a:buSzPct val="45000"/>
              <a:buBlip>
                <a:blip r:embed="rId2"/>
              </a:buBlip>
              <a:defRPr spc="-39" sz="1979"/>
            </a:pPr>
            <a:r>
              <a:rPr u="sng">
                <a:hlinkClick r:id="rId4" invalidUrl="" action="" tgtFrame="" tooltip="" history="1" highlightClick="0" endSnd="0"/>
              </a:rPr>
              <a:t>https://resources.wfsahq.org/atotw/obstetric-airway-management/</a:t>
            </a:r>
            <a:r>
              <a:t> </a:t>
            </a:r>
          </a:p>
          <a:p>
            <a:pPr marL="259841" indent="-259841" defTabSz="264159">
              <a:spcBef>
                <a:spcPts val="700"/>
              </a:spcBef>
              <a:buSzPct val="45000"/>
              <a:buBlip>
                <a:blip r:embed="rId2"/>
              </a:buBlip>
              <a:defRPr spc="-39" sz="1979"/>
            </a:pPr>
            <a:r>
              <a:rPr u="sng">
                <a:hlinkClick r:id="rId5" invalidUrl="" action="" tgtFrame="" tooltip="" history="1" highlightClick="0" endSnd="0"/>
              </a:rPr>
              <a:t>https://clinicalexcellence.qld.gov.au/priority-areas/clinician-engagement/statewide-clinical-networks/anaesthesia-and-perioperative-1</a:t>
            </a:r>
            <a:r>
              <a:t> </a:t>
            </a:r>
          </a:p>
          <a:p>
            <a:pPr marL="259841" indent="-259841" defTabSz="264159">
              <a:spcBef>
                <a:spcPts val="700"/>
              </a:spcBef>
              <a:buSzPct val="45000"/>
              <a:buBlip>
                <a:blip r:embed="rId2"/>
              </a:buBlip>
              <a:defRPr spc="-39" sz="1979"/>
            </a:pPr>
            <a:r>
              <a:t>Osman, A., Sum, K.M. Role of upper airway ultrasound in airway management. j intensive care 4, 52 (2016). </a:t>
            </a:r>
            <a:r>
              <a:rPr u="sng">
                <a:hlinkClick r:id="rId6" invalidUrl="" action="" tgtFrame="" tooltip="" history="1" highlightClick="0" endSnd="0"/>
              </a:rPr>
              <a:t>https://doi.org/10.1186/s40560-016-0174-z</a:t>
            </a:r>
            <a:r>
              <a:t> </a:t>
            </a:r>
          </a:p>
        </p:txBody>
      </p:sp>
      <p:sp>
        <p:nvSpPr>
          <p:cNvPr id="313" name="Refere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652904">
              <a:defRPr spc="-55" sz="5510"/>
            </a:lvl1pPr>
          </a:lstStyle>
          <a:p>
            <a:pPr/>
            <a:r>
              <a:t>References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beach and sea at sunset" descr="beach and sea at sunset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9428" r="0" b="41250"/>
          <a:stretch>
            <a:fillRect/>
          </a:stretch>
        </p:blipFill>
        <p:spPr>
          <a:xfrm>
            <a:off x="762000" y="761999"/>
            <a:ext cx="11480800" cy="7924801"/>
          </a:xfrm>
          <a:prstGeom prst="rect">
            <a:avLst/>
          </a:prstGeom>
        </p:spPr>
      </p:pic>
      <p:sp>
        <p:nvSpPr>
          <p:cNvPr id="316" name="Mother…"/>
          <p:cNvSpPr txBox="1"/>
          <p:nvPr/>
        </p:nvSpPr>
        <p:spPr>
          <a:xfrm>
            <a:off x="10103439" y="920812"/>
            <a:ext cx="1991996" cy="62039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1130300">
              <a:lnSpc>
                <a:spcPct val="100000"/>
              </a:lnSpc>
              <a:defRPr sz="1500">
                <a:latin typeface="Graphik"/>
                <a:ea typeface="Graphik"/>
                <a:cs typeface="Graphik"/>
                <a:sym typeface="Graphik"/>
              </a:defRPr>
            </a:pPr>
            <a:r>
              <a:t>Mother</a:t>
            </a:r>
          </a:p>
          <a:p>
            <a:pPr defTabSz="1130300">
              <a:lnSpc>
                <a:spcPct val="100000"/>
              </a:lnSpc>
              <a:defRPr sz="1500">
                <a:latin typeface="Graphik"/>
                <a:ea typeface="Graphik"/>
                <a:cs typeface="Graphik"/>
                <a:sym typeface="Graphik"/>
              </a:defRPr>
            </a:pPr>
            <a:r>
              <a:t>Shahrad Malek Fazeli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WHY IS OBSTETRIC AIRWAY MANAGEMENT MORE DIFFICUL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74344">
              <a:defRPr spc="-32" sz="3248"/>
            </a:lvl1pPr>
          </a:lstStyle>
          <a:p>
            <a:pPr/>
            <a:r>
              <a:t>WHY IS OBSTETRIC AIRWAY MANAGEMENT MORE DIFFICULT?</a:t>
            </a:r>
          </a:p>
        </p:txBody>
      </p:sp>
      <p:sp>
        <p:nvSpPr>
          <p:cNvPr id="170" name="Anatomical and Physiological Factor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Anatomical and Physiological Factors</a:t>
            </a:r>
          </a:p>
        </p:txBody>
      </p:sp>
      <p:graphicFrame>
        <p:nvGraphicFramePr>
          <p:cNvPr id="171" name="Table"/>
          <p:cNvGraphicFramePr/>
          <p:nvPr/>
        </p:nvGraphicFramePr>
        <p:xfrm>
          <a:off x="1059238" y="3187895"/>
          <a:ext cx="11595101" cy="6642356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{CF821DB8-F4EB-4A41-A1BA-3FCAFE7338EE}</a:tableStyleId>
              </a:tblPr>
              <a:tblGrid>
                <a:gridCol w="1932822"/>
                <a:gridCol w="4152900"/>
                <a:gridCol w="4800600"/>
              </a:tblGrid>
              <a:tr h="848106"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b="0" sz="2200">
                          <a:sym typeface="Graphik Semibold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2200">
                          <a:sym typeface="Graphik Semibold"/>
                        </a:rPr>
                        <a:t>Anatomical and Physiological Changes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2200">
                          <a:sym typeface="Graphik Semibold"/>
                        </a:rPr>
                        <a:t>Clinical Consequences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05940"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2200">
                          <a:sym typeface="Graphik Semibold"/>
                        </a:rPr>
                        <a:t>Airway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262466" indent="-262466" algn="l" defTabSz="914400">
                        <a:buSzPct val="175000"/>
                        <a:buChar char="•"/>
                        <a:tabLst>
                          <a:tab pos="1181100" algn="l"/>
                        </a:tabLst>
                        <a:defRPr sz="2000"/>
                      </a:pPr>
                      <a:r>
                        <a:t>⬆︎ Weight in pregnancy</a:t>
                      </a:r>
                    </a:p>
                    <a:p>
                      <a:pPr marL="262466" indent="-262466" algn="l" defTabSz="914400">
                        <a:buSzPct val="175000"/>
                        <a:buChar char="•"/>
                        <a:tabLst>
                          <a:tab pos="1181100" algn="l"/>
                        </a:tabLst>
                        <a:defRPr sz="2000"/>
                      </a:pPr>
                      <a:r>
                        <a:t>⬆︎ breast size</a:t>
                      </a:r>
                    </a:p>
                    <a:p>
                      <a:pPr marL="262466" indent="-262466" algn="l" defTabSz="914400">
                        <a:buSzPct val="175000"/>
                        <a:buChar char="•"/>
                        <a:tabLst>
                          <a:tab pos="1181100" algn="l"/>
                        </a:tabLst>
                        <a:defRPr sz="2000"/>
                      </a:pPr>
                      <a:r>
                        <a:t>⬆︎ vascularity/edema of the airway mucosa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262466" indent="-262466" algn="l" defTabSz="914400">
                        <a:buSzPct val="175000"/>
                        <a:buChar char="•"/>
                        <a:tabLst>
                          <a:tab pos="1181100" algn="l"/>
                        </a:tabLst>
                        <a:defRPr sz="2000"/>
                      </a:pPr>
                      <a:r>
                        <a:t>Difficulty with positioning</a:t>
                      </a:r>
                    </a:p>
                    <a:p>
                      <a:pPr marL="262466" indent="-262466" algn="l" defTabSz="914400">
                        <a:buSzPct val="175000"/>
                        <a:buChar char="•"/>
                        <a:tabLst>
                          <a:tab pos="1181100" algn="l"/>
                        </a:tabLst>
                        <a:defRPr sz="2000"/>
                      </a:pPr>
                      <a:r>
                        <a:t>Difficulty with laryngoscope insertion</a:t>
                      </a:r>
                    </a:p>
                    <a:p>
                      <a:pPr marL="262466" indent="-262466" algn="l" defTabSz="914400">
                        <a:buSzPct val="175000"/>
                        <a:buChar char="•"/>
                        <a:tabLst>
                          <a:tab pos="1181100" algn="l"/>
                        </a:tabLst>
                        <a:defRPr sz="2000"/>
                      </a:pPr>
                      <a:r>
                        <a:t>⬆︎ risk of airway bleeding/potential difficulty with tracheal intubation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79806"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2200">
                          <a:sym typeface="Graphik Semibold"/>
                        </a:rPr>
                        <a:t>Respiratory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2000"/>
                        <a:t>⬇︎ functional residual capacity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2000"/>
                        <a:t>⬆︎ rate of oxygen desaturation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96620"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2200">
                          <a:sym typeface="Graphik Semibold"/>
                        </a:rPr>
                        <a:t>Metabolic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2000"/>
                        <a:t>⬆︎ oxygen consumption (⬆︎ metabolic demand)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2000"/>
                        <a:t>⬆︎ rate of oxygen desaturation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26820"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2200">
                          <a:sym typeface="Graphik Semibold"/>
                        </a:rPr>
                        <a:t>GI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262466" indent="-262466" algn="l" defTabSz="914400">
                        <a:buSzPct val="175000"/>
                        <a:buChar char="•"/>
                        <a:tabLst>
                          <a:tab pos="1181100" algn="l"/>
                        </a:tabLst>
                        <a:defRPr sz="2000"/>
                      </a:pPr>
                      <a:r>
                        <a:t>⬇︎ lower esophageal sphincter tone</a:t>
                      </a:r>
                    </a:p>
                    <a:p>
                      <a:pPr marL="262466" indent="-262466" algn="l" defTabSz="914400">
                        <a:buSzPct val="175000"/>
                        <a:buChar char="•"/>
                        <a:tabLst>
                          <a:tab pos="1181100" algn="l"/>
                        </a:tabLst>
                        <a:defRPr sz="2000"/>
                      </a:pPr>
                      <a:r>
                        <a:t>Delayed gastric emptying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2000"/>
                        <a:t>⬆︎ risk of gastric regurgitation / pulmonary aspiration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WHY IS OBSTETRIC AIRWAY MANAGEMENT MORE DIFFICUL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74344">
              <a:defRPr spc="-32" sz="3248"/>
            </a:lvl1pPr>
          </a:lstStyle>
          <a:p>
            <a:pPr/>
            <a:r>
              <a:t>WHY IS OBSTETRIC AIRWAY MANAGEMENT MORE DIFFICULT?</a:t>
            </a:r>
          </a:p>
        </p:txBody>
      </p:sp>
      <p:sp>
        <p:nvSpPr>
          <p:cNvPr id="174" name="Human Factor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Human Factors</a:t>
            </a:r>
          </a:p>
        </p:txBody>
      </p:sp>
      <p:sp>
        <p:nvSpPr>
          <p:cNvPr id="175" name="⬇︎ frequency of obstetric GA ⇒ ⬇︎ experience"/>
          <p:cNvSpPr txBox="1"/>
          <p:nvPr/>
        </p:nvSpPr>
        <p:spPr>
          <a:xfrm>
            <a:off x="2052754" y="5140941"/>
            <a:ext cx="8899292" cy="630937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⬇︎ frequency of obstetric GA ⇒ ⬇︎ experience</a:t>
            </a:r>
          </a:p>
        </p:txBody>
      </p:sp>
      <p:grpSp>
        <p:nvGrpSpPr>
          <p:cNvPr id="178" name="Time constraints in emergency setting ⇒ inadequate airway assessment/patient positioning"/>
          <p:cNvGrpSpPr/>
          <p:nvPr/>
        </p:nvGrpSpPr>
        <p:grpSpPr>
          <a:xfrm>
            <a:off x="739834" y="6188290"/>
            <a:ext cx="8899292" cy="1796290"/>
            <a:chOff x="0" y="0"/>
            <a:chExt cx="8899290" cy="1796288"/>
          </a:xfrm>
        </p:grpSpPr>
        <p:sp>
          <p:nvSpPr>
            <p:cNvPr id="177" name="Time constraints in emergency setting ⇒ inadequate airway assessment/patient positioning"/>
            <p:cNvSpPr txBox="1"/>
            <p:nvPr/>
          </p:nvSpPr>
          <p:spPr>
            <a:xfrm>
              <a:off x="215900" y="139700"/>
              <a:ext cx="8467491" cy="12374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1130300">
                <a:lnSpc>
                  <a:spcPct val="100000"/>
                </a:lnSpc>
                <a:defRPr sz="2800">
                  <a:latin typeface="Graphik"/>
                  <a:ea typeface="Graphik"/>
                  <a:cs typeface="Graphik"/>
                  <a:sym typeface="Graphik"/>
                </a:defRPr>
              </a:pPr>
              <a:r>
                <a:rPr b="1"/>
                <a:t>Time constraints</a:t>
              </a:r>
              <a:r>
                <a:t> in emergency setting ⇒ inadequate airway assessment/patient positioning</a:t>
              </a:r>
            </a:p>
          </p:txBody>
        </p:sp>
        <p:pic>
          <p:nvPicPr>
            <p:cNvPr id="176" name="Time constraints in emergency setting ⇒ inadequate airway assessment/patient positioning Time constraints in emergency setting ⇒ inadequate airway assessment/patient positioning" descr="Time constraints in emergency setting ⇒ inadequate airway assessment/patient positioning Time constraints in emergency setting ⇒ inadequate airway assessment/patient positionin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8899291" cy="1796290"/>
            </a:xfrm>
            <a:prstGeom prst="rect">
              <a:avLst/>
            </a:prstGeom>
            <a:effectLst/>
          </p:spPr>
        </p:pic>
      </p:grpSp>
      <p:sp>
        <p:nvSpPr>
          <p:cNvPr id="179" name="situation awareness: failures to anticipate, wrong decision…"/>
          <p:cNvSpPr txBox="1"/>
          <p:nvPr/>
        </p:nvSpPr>
        <p:spPr>
          <a:xfrm>
            <a:off x="711200" y="2746885"/>
            <a:ext cx="11582400" cy="19776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7453" indent="-367453" defTabSz="1130300">
              <a:lnSpc>
                <a:spcPct val="100000"/>
              </a:lnSpc>
              <a:buSzPct val="45000"/>
              <a:buBlip>
                <a:blip r:embed="rId3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rPr b="1"/>
              <a:t>situation</a:t>
            </a:r>
            <a:r>
              <a:t> </a:t>
            </a:r>
            <a:r>
              <a:rPr b="1"/>
              <a:t>awareness</a:t>
            </a:r>
            <a:r>
              <a:t>: failures to anticipate, wrong decision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3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rPr b="1"/>
              <a:t>job</a:t>
            </a:r>
            <a:r>
              <a:t> </a:t>
            </a:r>
            <a:r>
              <a:rPr b="1"/>
              <a:t>factors</a:t>
            </a:r>
            <a:r>
              <a:t>: task difficulty; staffing, time pressure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3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rPr b="1"/>
              <a:t>person</a:t>
            </a:r>
            <a:r>
              <a:t> </a:t>
            </a:r>
            <a:r>
              <a:rPr b="1"/>
              <a:t>factors</a:t>
            </a:r>
            <a:r>
              <a:t>: tiredness, hunger, stress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3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rPr b="1"/>
              <a:t>protective</a:t>
            </a:r>
            <a:r>
              <a:t> </a:t>
            </a:r>
            <a:r>
              <a:rPr b="1"/>
              <a:t>factors</a:t>
            </a:r>
            <a:r>
              <a:t>: teamwork, communication</a:t>
            </a:r>
          </a:p>
        </p:txBody>
      </p:sp>
      <p:grpSp>
        <p:nvGrpSpPr>
          <p:cNvPr id="182" name="⬆︎ risk of difficult/failed intubation in this patient group ⇒ ⬆︎ anxiety/erode confidence"/>
          <p:cNvGrpSpPr/>
          <p:nvPr/>
        </p:nvGrpSpPr>
        <p:grpSpPr>
          <a:xfrm>
            <a:off x="3198815" y="7872959"/>
            <a:ext cx="8324645" cy="1796289"/>
            <a:chOff x="0" y="0"/>
            <a:chExt cx="8324643" cy="1796288"/>
          </a:xfrm>
        </p:grpSpPr>
        <p:sp>
          <p:nvSpPr>
            <p:cNvPr id="181" name="⬆︎ risk of difficult/failed intubation in this patient group ⇒ ⬆︎ anxiety/erode confidence"/>
            <p:cNvSpPr txBox="1"/>
            <p:nvPr/>
          </p:nvSpPr>
          <p:spPr>
            <a:xfrm>
              <a:off x="215900" y="139700"/>
              <a:ext cx="7892844" cy="12374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1130300">
                <a:lnSpc>
                  <a:spcPct val="100000"/>
                </a:lnSpc>
                <a:defRPr sz="2800">
                  <a:latin typeface="Graphik"/>
                  <a:ea typeface="Graphik"/>
                  <a:cs typeface="Graphik"/>
                  <a:sym typeface="Graphik"/>
                </a:defRPr>
              </a:pPr>
              <a:r>
                <a:t>⬆︎ risk of difficult/failed intubation in this patient group ⇒ </a:t>
              </a:r>
              <a:r>
                <a:rPr b="1">
                  <a:solidFill>
                    <a:schemeClr val="accent5"/>
                  </a:solidFill>
                </a:rPr>
                <a:t>⬆︎ anxiety/erode confidence</a:t>
              </a:r>
            </a:p>
          </p:txBody>
        </p:sp>
        <p:pic>
          <p:nvPicPr>
            <p:cNvPr id="180" name="⬆︎ risk of difficult/failed intubation in this patient group ⇒ ⬆︎ anxiety/erode confidence ⬆︎ risk of difficult/failed intubation in this patient group ⇒ ⬆︎ anxiety/erode confidence" descr="⬆︎ risk of difficult/failed intubation in this patient group ⇒ ⬆︎ anxiety/erode confidence ⬆︎ risk of difficult/failed intubation in this patient group ⇒ ⬆︎ anxiety/erode confidenc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8324644" cy="179629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RACTICAL APPROACH TO OBSTETRIC AIRWAY 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74344">
              <a:defRPr spc="-32" sz="3248"/>
            </a:lvl1pPr>
          </a:lstStyle>
          <a:p>
            <a:pPr/>
            <a:r>
              <a:t>PRACTICAL APPROACH TO OBSTETRIC AIRWAY MANAGEMENT</a:t>
            </a:r>
          </a:p>
        </p:txBody>
      </p:sp>
      <p:sp>
        <p:nvSpPr>
          <p:cNvPr id="185" name="Planning and Preparation for Safe Obstetric GA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Planning and Preparation for Safe Obstetric GA</a:t>
            </a:r>
          </a:p>
        </p:txBody>
      </p:sp>
      <p:sp>
        <p:nvSpPr>
          <p:cNvPr id="186" name="Important components of safe obstetric airway management:…"/>
          <p:cNvSpPr txBox="1"/>
          <p:nvPr/>
        </p:nvSpPr>
        <p:spPr>
          <a:xfrm>
            <a:off x="1091549" y="3599793"/>
            <a:ext cx="10421555" cy="33873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Important components of safe obstetric airway management: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adequate/timely airway assessment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fasting status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pharmacologic aspiration prophylaxis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optimal patient positioning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adequate preoxygenation</a:t>
            </a:r>
          </a:p>
          <a:p>
            <a:pPr marL="367453" indent="-367453" defTabSz="1130300">
              <a:lnSpc>
                <a:spcPct val="100000"/>
              </a:lnSpc>
              <a:buSzPct val="45000"/>
              <a:buBlip>
                <a:blip r:embed="rId2"/>
              </a:buBlip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t>provision of a secure airway</a:t>
            </a:r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8730" t="0" r="24216" b="0"/>
          <a:stretch>
            <a:fillRect/>
          </a:stretch>
        </p:blipFill>
        <p:spPr>
          <a:xfrm>
            <a:off x="8256851" y="4894900"/>
            <a:ext cx="3267587" cy="382294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RACTICAL APPROACH TO OBSTETRIC AIRWAY 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74344">
              <a:defRPr spc="-32" sz="3248"/>
            </a:lvl1pPr>
          </a:lstStyle>
          <a:p>
            <a:pPr/>
            <a:r>
              <a:t>PRACTICAL APPROACH TO OBSTETRIC AIRWAY MANAGEMENT</a:t>
            </a:r>
          </a:p>
        </p:txBody>
      </p:sp>
      <p:sp>
        <p:nvSpPr>
          <p:cNvPr id="190" name="Airway Assessment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Airway Assessment</a:t>
            </a:r>
          </a:p>
        </p:txBody>
      </p:sp>
      <p:sp>
        <p:nvSpPr>
          <p:cNvPr id="191" name="Every woman undergoing obstetric surgery should have a documented airway assessment- highlight potential difficulties"/>
          <p:cNvSpPr txBox="1"/>
          <p:nvPr/>
        </p:nvSpPr>
        <p:spPr>
          <a:xfrm>
            <a:off x="711200" y="2659005"/>
            <a:ext cx="11582400" cy="111379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1130300">
              <a:lnSpc>
                <a:spcPct val="100000"/>
              </a:lnSpc>
              <a:defRPr sz="30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Every woman undergoing obstetric surgery should have a documented airway assessment- highlight potential difficulties</a:t>
            </a:r>
          </a:p>
        </p:txBody>
      </p:sp>
      <p:graphicFrame>
        <p:nvGraphicFramePr>
          <p:cNvPr id="192" name="Table"/>
          <p:cNvGraphicFramePr/>
          <p:nvPr/>
        </p:nvGraphicFramePr>
        <p:xfrm>
          <a:off x="711200" y="4002713"/>
          <a:ext cx="11595100" cy="525907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{C7B018BB-80A7-4F77-B60F-C8B233D01FF8}</a:tableStyleId>
              </a:tblPr>
              <a:tblGrid>
                <a:gridCol w="6339022"/>
                <a:gridCol w="1263719"/>
                <a:gridCol w="1401303"/>
                <a:gridCol w="1139388"/>
                <a:gridCol w="1438965"/>
              </a:tblGrid>
              <a:tr h="671068"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b="0" sz="1900">
                          <a:sym typeface="Graphik Semibold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600">
                          <a:sym typeface="Graphik Semibold"/>
                        </a:rPr>
                        <a:t>Tracheal Intubation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600">
                          <a:sym typeface="Graphik Semibold"/>
                        </a:rPr>
                        <a:t>Face Mask Ventilation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600">
                          <a:sym typeface="Graphik Semibold"/>
                        </a:rPr>
                        <a:t>SAD Insertion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600">
                          <a:sym typeface="Graphik Semibold"/>
                        </a:rPr>
                        <a:t>Front-of-Neck Access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29387"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900">
                          <a:sym typeface="Graphik Semibold"/>
                        </a:rPr>
                        <a:t>Body mass index &gt;35 kg/m2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29387"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900">
                          <a:sym typeface="Graphik Semibold"/>
                        </a:rPr>
                        <a:t>Neck circumference &gt;50 cm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29387"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900">
                          <a:sym typeface="Graphik Semibold"/>
                        </a:rPr>
                        <a:t>Thyromental distance &lt;6 cm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9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29387"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900">
                          <a:sym typeface="Graphik Semibold"/>
                        </a:rPr>
                        <a:t>Cricoid pressure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9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29387"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900">
                          <a:sym typeface="Graphik Semibold"/>
                        </a:rPr>
                        <a:t>Mallampati grade 3-4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9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9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29387"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900">
                          <a:sym typeface="Graphik Semibold"/>
                        </a:rPr>
                        <a:t>Fixed cervical spine flexion deformity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9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9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29387"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900">
                          <a:sym typeface="Graphik Semibold"/>
                        </a:rPr>
                        <a:t>Dentition problems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9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9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746887"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900">
                          <a:sym typeface="Graphik Semibold"/>
                        </a:rPr>
                        <a:t>Miscellaneous (obstructive sleep apnoea, reduced lower jaw protrusion, airway oedema)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9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9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429387"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900">
                          <a:sym typeface="Graphik Semibold"/>
                        </a:rPr>
                        <a:t>Mouth opening ,4 cm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900"/>
                        <a:t>*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900"/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900"/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9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RACTICAL APPROACH TO OBSTETRIC AIRWAY 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74344">
              <a:defRPr spc="-32" sz="3248"/>
            </a:lvl1pPr>
          </a:lstStyle>
          <a:p>
            <a:pPr/>
            <a:r>
              <a:t>PRACTICAL APPROACH TO OBSTETRIC AIRWAY MANAGEMENT</a:t>
            </a:r>
          </a:p>
        </p:txBody>
      </p:sp>
      <p:sp>
        <p:nvSpPr>
          <p:cNvPr id="195" name="Airway Assessment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Airway Assessment</a:t>
            </a:r>
          </a:p>
        </p:txBody>
      </p:sp>
      <p:sp>
        <p:nvSpPr>
          <p:cNvPr id="196" name="Every woman undergoing obstetric surgery should have a documented airway assessment- highlight potential difficulties"/>
          <p:cNvSpPr txBox="1"/>
          <p:nvPr/>
        </p:nvSpPr>
        <p:spPr>
          <a:xfrm>
            <a:off x="711200" y="2659005"/>
            <a:ext cx="11582400" cy="111379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1130300">
              <a:lnSpc>
                <a:spcPct val="100000"/>
              </a:lnSpc>
              <a:defRPr sz="30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Every woman undergoing obstetric surgery should have a documented airway assessment- highlight potential difficulties</a:t>
            </a:r>
          </a:p>
        </p:txBody>
      </p:sp>
      <p:sp>
        <p:nvSpPr>
          <p:cNvPr id="197" name="https://clinicalexcellence.qld.gov.au/sites/default/files/docs/clinical-networks/difficult-airway-alert.pdf"/>
          <p:cNvSpPr txBox="1"/>
          <p:nvPr/>
        </p:nvSpPr>
        <p:spPr>
          <a:xfrm>
            <a:off x="869102" y="4765884"/>
            <a:ext cx="7240978" cy="1507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rPr u="sng">
                <a:hlinkClick r:id="rId2" invalidUrl="" action="" tgtFrame="" tooltip="" history="1" highlightClick="0" endSnd="0"/>
              </a:rPr>
              <a:t>https://clinicalexcellence.qld.gov.au/sites/default/files/docs/clinical-networks/difficult-airway-alert.pdf</a:t>
            </a:r>
            <a:r>
              <a:t> </a:t>
            </a:r>
          </a:p>
        </p:txBody>
      </p:sp>
      <p:sp>
        <p:nvSpPr>
          <p:cNvPr id="198" name="https://clinicalexcellence.qld.gov.au/sites/default/files/docs/clinical-networks/difficult-airway-alert-support.pdf"/>
          <p:cNvSpPr txBox="1"/>
          <p:nvPr/>
        </p:nvSpPr>
        <p:spPr>
          <a:xfrm>
            <a:off x="4490056" y="7501669"/>
            <a:ext cx="7517991" cy="1507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pPr>
            <a:r>
              <a:rPr u="sng">
                <a:hlinkClick r:id="rId3" invalidUrl="" action="" tgtFrame="" tooltip="" history="1" highlightClick="0" endSnd="0"/>
              </a:rPr>
              <a:t>https://clinicalexcellence.qld.gov.au/sites/default/files/docs/clinical-networks/difficult-airway-alert-support.pdf</a:t>
            </a:r>
            <a:r>
              <a:t> </a:t>
            </a:r>
          </a:p>
        </p:txBody>
      </p:sp>
      <p:pic>
        <p:nvPicPr>
          <p:cNvPr id="199" name="Image" descr="Image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46582" y="4295985"/>
            <a:ext cx="3869981" cy="289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" descr="Image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9390" y="6698312"/>
            <a:ext cx="3270809" cy="2447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RACTICAL APPROACH TO OBSTETRIC AIRWAY 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74344">
              <a:defRPr spc="-32" sz="3248"/>
            </a:lvl1pPr>
          </a:lstStyle>
          <a:p>
            <a:pPr/>
            <a:r>
              <a:t>PRACTICAL APPROACH TO OBSTETRIC AIRWAY MANAGEMENT</a:t>
            </a:r>
          </a:p>
        </p:txBody>
      </p:sp>
      <p:sp>
        <p:nvSpPr>
          <p:cNvPr id="203" name="Pulmonary Aspiration Risk Reductio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Pulmonary Aspiration Risk Reduction</a:t>
            </a:r>
          </a:p>
        </p:txBody>
      </p:sp>
      <p:sp>
        <p:nvSpPr>
          <p:cNvPr id="204" name="Ultrasound assessment of gastric contents ???"/>
          <p:cNvSpPr txBox="1"/>
          <p:nvPr/>
        </p:nvSpPr>
        <p:spPr>
          <a:xfrm>
            <a:off x="1486139" y="6394007"/>
            <a:ext cx="5409288" cy="10378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Ultrasound assessment of gastric contents ???</a:t>
            </a:r>
          </a:p>
        </p:txBody>
      </p:sp>
      <p:sp>
        <p:nvSpPr>
          <p:cNvPr id="205" name="⬇︎ Gastric emptying by labour / opioid analgesia"/>
          <p:cNvSpPr txBox="1"/>
          <p:nvPr/>
        </p:nvSpPr>
        <p:spPr>
          <a:xfrm>
            <a:off x="1075485" y="2890203"/>
            <a:ext cx="10231813" cy="5679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⬇︎ Gastric emptying by labour / opioid analgesia</a:t>
            </a:r>
          </a:p>
        </p:txBody>
      </p:sp>
      <p:sp>
        <p:nvSpPr>
          <p:cNvPr id="206" name="H2-receptor antagonist (ranitidine) + antacid (sodium citrate) ⇒⬆︎ gastric acid pH"/>
          <p:cNvSpPr txBox="1"/>
          <p:nvPr/>
        </p:nvSpPr>
        <p:spPr>
          <a:xfrm>
            <a:off x="1097715" y="3584953"/>
            <a:ext cx="10231814" cy="10378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130300">
              <a:lnSpc>
                <a:spcPct val="100000"/>
              </a:lnSpc>
              <a:defRPr sz="28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H2-receptor antagonist (ranitidine) + antacid (sodium citrate) ⇒⬆︎ gastric acid pH</a:t>
            </a:r>
          </a:p>
        </p:txBody>
      </p:sp>
      <p:pic>
        <p:nvPicPr>
          <p:cNvPr id="207" name="gr3.jpg" descr="gr3.jpg"/>
          <p:cNvPicPr>
            <a:picLocks noChangeAspect="1"/>
          </p:cNvPicPr>
          <p:nvPr/>
        </p:nvPicPr>
        <p:blipFill>
          <a:blip r:embed="rId2">
            <a:extLst/>
          </a:blip>
          <a:srcRect l="14373" t="0" r="12902" b="0"/>
          <a:stretch>
            <a:fillRect/>
          </a:stretch>
        </p:blipFill>
        <p:spPr>
          <a:xfrm>
            <a:off x="6568548" y="4550729"/>
            <a:ext cx="4451774" cy="47244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